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57" r:id="rId7"/>
    <p:sldId id="277" r:id="rId8"/>
    <p:sldId id="279" r:id="rId9"/>
    <p:sldId id="285" r:id="rId10"/>
    <p:sldId id="280" r:id="rId11"/>
    <p:sldId id="282" r:id="rId12"/>
    <p:sldId id="281" r:id="rId13"/>
    <p:sldId id="283" r:id="rId14"/>
    <p:sldId id="284" r:id="rId15"/>
    <p:sldId id="293" r:id="rId16"/>
    <p:sldId id="290" r:id="rId17"/>
    <p:sldId id="278" r:id="rId18"/>
    <p:sldId id="286" r:id="rId19"/>
    <p:sldId id="287" r:id="rId20"/>
    <p:sldId id="288" r:id="rId21"/>
    <p:sldId id="289" r:id="rId22"/>
    <p:sldId id="291" r:id="rId23"/>
    <p:sldId id="292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7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4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84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18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03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5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0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8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56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87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64F6-157A-4751-877C-652BF77838B0}" type="datetimeFigureOut">
              <a:rPr lang="nl-NL" smtClean="0"/>
              <a:t>31-10-2016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6861-6B23-40AD-B812-60D0C32E95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1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gartsen.nl/oogartsen/ooglens_staar/staaroperatie_catarac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ogartsen.nl/oogartsen/overige_oogziekten/glaucoom_glaucoma_oogdru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gartsen.nl/oogartsen/brilsterkte/refractie_afwijking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ogartsen.nl/oogartsen/glasvocht_netvlies/macula_degeneratie_md_amd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ijn.bsl.nl/mijn-bsl/boeken/ouderengeneeskunde---9789031379675/deel-ii-klachten/verminderde-visus-en-slechthorendheid/370959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gartsen.nl/oogartsen/hoornvlies_slijmvlies/bouw_functie_cornea_conjunctiva_bindvli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3/3a/Gray88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ogartsen.nl/oogartsen/glasvocht_netvlies/bouw_functie_retina_vaatvli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gartsen.nl/oogartsen/hoornvlies_slijmvlies/conjunctivitis_ontsteking_infectie_bindvl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GHZ </a:t>
            </a:r>
            <a:r>
              <a:rPr lang="en-US" dirty="0" err="1" smtClean="0"/>
              <a:t>pathologie</a:t>
            </a:r>
            <a:r>
              <a:rPr lang="en-US" dirty="0" smtClean="0"/>
              <a:t> </a:t>
            </a:r>
            <a:r>
              <a:rPr lang="en-US" dirty="0" err="1" smtClean="0"/>
              <a:t>zintuigen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Traject</a:t>
            </a:r>
            <a:r>
              <a:rPr lang="en-US" dirty="0" smtClean="0"/>
              <a:t> V&amp;V </a:t>
            </a:r>
            <a:r>
              <a:rPr lang="en-US" dirty="0" err="1" smtClean="0"/>
              <a:t>Gehandicaptenzorg</a:t>
            </a:r>
            <a:endParaRPr lang="en-US" dirty="0" smtClean="0"/>
          </a:p>
          <a:p>
            <a:r>
              <a:rPr lang="en-US" dirty="0" smtClean="0"/>
              <a:t>H14</a:t>
            </a:r>
          </a:p>
          <a:p>
            <a:r>
              <a:rPr lang="en-US" dirty="0" smtClean="0"/>
              <a:t>H15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1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Staar</a:t>
            </a:r>
          </a:p>
          <a:p>
            <a:pPr lvl="1" eaLnBrk="1" hangingPunct="1"/>
            <a:r>
              <a:rPr lang="nl-NL" altLang="nl-NL" smtClean="0"/>
              <a:t>Vertroebeling lens</a:t>
            </a:r>
          </a:p>
          <a:p>
            <a:pPr lvl="1" eaLnBrk="1" hangingPunct="1"/>
            <a:r>
              <a:rPr lang="nl-NL" altLang="nl-NL" smtClean="0"/>
              <a:t>Klachten: wazig zien en verblinding door felle lichten</a:t>
            </a:r>
          </a:p>
          <a:p>
            <a:pPr lvl="1" eaLnBrk="1" hangingPunct="1"/>
            <a:r>
              <a:rPr lang="nl-NL" altLang="nl-NL" smtClean="0"/>
              <a:t>Leidend tot blindheid</a:t>
            </a:r>
          </a:p>
          <a:p>
            <a:pPr lvl="1" eaLnBrk="1" hangingPunct="1"/>
            <a:r>
              <a:rPr lang="nl-NL" altLang="nl-NL" smtClean="0"/>
              <a:t>Staaroperatie </a:t>
            </a:r>
          </a:p>
        </p:txBody>
      </p:sp>
    </p:spTree>
    <p:extLst>
      <p:ext uri="{BB962C8B-B14F-4D97-AF65-F5344CB8AC3E}">
        <p14:creationId xmlns:p14="http://schemas.microsoft.com/office/powerpoint/2010/main" val="27126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" y="44624"/>
            <a:ext cx="37478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hthoek 1"/>
          <p:cNvSpPr>
            <a:spLocks noChangeArrowheads="1"/>
          </p:cNvSpPr>
          <p:nvPr/>
        </p:nvSpPr>
        <p:spPr bwMode="auto">
          <a:xfrm>
            <a:off x="4192885" y="2348880"/>
            <a:ext cx="363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hlinkClick r:id="rId3"/>
              </a:rPr>
              <a:t>http://www.oogartsen.nl/oogartsen/ooglens_staar/staaroperatie_cataract/</a:t>
            </a:r>
            <a:r>
              <a:rPr lang="nl-NL" altLang="nl-NL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447"/>
            <a:ext cx="2088232" cy="21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6004"/>
            <a:ext cx="3028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2388"/>
            <a:ext cx="3228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-371475"/>
            <a:ext cx="6408737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8875"/>
            <a:ext cx="58674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8313" y="765175"/>
            <a:ext cx="2808287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dirty="0"/>
              <a:t>Cataract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Troebeling lens door: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Ouderdom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Erfelijkheid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Trauma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400" dirty="0"/>
              <a:t>Ziekten van stofwisseling</a:t>
            </a:r>
          </a:p>
        </p:txBody>
      </p:sp>
    </p:spTree>
    <p:extLst>
      <p:ext uri="{BB962C8B-B14F-4D97-AF65-F5344CB8AC3E}">
        <p14:creationId xmlns:p14="http://schemas.microsoft.com/office/powerpoint/2010/main" val="2333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Glaucoom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/>
              <a:t>Toename vocht &gt; druk op netvlies en oogzenuw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2 vormen: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/>
              <a:t>Acuut: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mtClean="0"/>
              <a:t>Heftige hoofdpijn, misselijk, braken, lichtschuw, rood tranend oog, dof hoornvlies, pupil reageert niet op licht: spoed!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/>
              <a:t>Chronisch 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mtClean="0"/>
              <a:t>Zenuwvezels vallen uit: uitval delen gezichtsveld</a:t>
            </a:r>
          </a:p>
          <a:p>
            <a:pPr eaLnBrk="1" hangingPunct="1">
              <a:lnSpc>
                <a:spcPct val="90000"/>
              </a:lnSpc>
            </a:pPr>
            <a:endParaRPr lang="nl-NL" altLang="nl-NL" smtClean="0"/>
          </a:p>
          <a:p>
            <a:pPr eaLnBrk="1" hangingPunct="1">
              <a:lnSpc>
                <a:spcPct val="90000"/>
              </a:lnSpc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6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54102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781300"/>
            <a:ext cx="516731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hthoek 1"/>
          <p:cNvSpPr>
            <a:spLocks noChangeArrowheads="1"/>
          </p:cNvSpPr>
          <p:nvPr/>
        </p:nvSpPr>
        <p:spPr bwMode="auto">
          <a:xfrm>
            <a:off x="-26988" y="5013325"/>
            <a:ext cx="4003676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4"/>
              </a:rPr>
              <a:t>http://www.oogartsen.nl/oogartsen/overige_oogziekten/glaucoom_glaucoma_oogdruk/</a:t>
            </a:r>
            <a:r>
              <a:rPr lang="nl-NL" alt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94" y="3068960"/>
            <a:ext cx="6141825" cy="41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Netvliesloslating</a:t>
            </a:r>
            <a:r>
              <a:rPr lang="en-US" dirty="0" smtClean="0"/>
              <a:t> (</a:t>
            </a:r>
            <a:r>
              <a:rPr lang="en-US" dirty="0" err="1" smtClean="0"/>
              <a:t>ablatio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Symptomen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Lichtflitsen</a:t>
            </a:r>
            <a:endParaRPr lang="nl-NL" dirty="0" smtClean="0"/>
          </a:p>
          <a:p>
            <a:pPr lvl="1"/>
            <a:r>
              <a:rPr lang="en-US" dirty="0" err="1" smtClean="0"/>
              <a:t>Plotse</a:t>
            </a:r>
            <a:r>
              <a:rPr lang="en-US" dirty="0" smtClean="0"/>
              <a:t> </a:t>
            </a:r>
            <a:r>
              <a:rPr lang="en-US" dirty="0" err="1" smtClean="0"/>
              <a:t>afname</a:t>
            </a:r>
            <a:r>
              <a:rPr lang="en-US" dirty="0" smtClean="0"/>
              <a:t> </a:t>
            </a:r>
            <a:r>
              <a:rPr lang="en-US" dirty="0" err="1" smtClean="0"/>
              <a:t>gezichtsvermogen</a:t>
            </a:r>
            <a:endParaRPr lang="en-US" dirty="0" smtClean="0"/>
          </a:p>
          <a:p>
            <a:r>
              <a:rPr lang="en-US" dirty="0" err="1" smtClean="0"/>
              <a:t>Degeneratief</a:t>
            </a:r>
            <a:endParaRPr lang="en-US" dirty="0" smtClean="0"/>
          </a:p>
          <a:p>
            <a:r>
              <a:rPr lang="en-US" dirty="0" err="1" smtClean="0"/>
              <a:t>Traumatisch</a:t>
            </a:r>
            <a:endParaRPr lang="en-US" dirty="0" smtClean="0"/>
          </a:p>
          <a:p>
            <a:r>
              <a:rPr lang="en-US" dirty="0" err="1" smtClean="0"/>
              <a:t>Behandeling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Luchtbel</a:t>
            </a:r>
            <a:endParaRPr lang="en-US" dirty="0" smtClean="0"/>
          </a:p>
          <a:p>
            <a:pPr lvl="1"/>
            <a:r>
              <a:rPr lang="en-US" dirty="0" err="1" smtClean="0"/>
              <a:t>Laseren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0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113547"/>
            <a:ext cx="3848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Netvliesbeschadiging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nl-NL" altLang="nl-NL" dirty="0" smtClean="0"/>
              <a:t>Geleidelijk: diabetes, hypertensie, glaucoom</a:t>
            </a:r>
          </a:p>
          <a:p>
            <a:pPr lvl="1" eaLnBrk="1" hangingPunct="1"/>
            <a:r>
              <a:rPr lang="en-US" altLang="nl-NL" dirty="0" err="1" smtClean="0"/>
              <a:t>Diabetische</a:t>
            </a:r>
            <a:r>
              <a:rPr lang="en-US" altLang="nl-NL" dirty="0" smtClean="0"/>
              <a:t> </a:t>
            </a:r>
            <a:r>
              <a:rPr lang="en-US" altLang="nl-NL" smtClean="0"/>
              <a:t>retinopathie</a:t>
            </a:r>
            <a:endParaRPr lang="nl-NL" altLang="nl-NL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981"/>
            <a:ext cx="4919192" cy="37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4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hthoek 1"/>
          <p:cNvSpPr>
            <a:spLocks noChangeArrowheads="1"/>
          </p:cNvSpPr>
          <p:nvPr/>
        </p:nvSpPr>
        <p:spPr bwMode="auto">
          <a:xfrm>
            <a:off x="4667250" y="11113"/>
            <a:ext cx="447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3"/>
              </a:rPr>
              <a:t>http://www.oogartsen.nl/oogartsen/brilsterkte/refractie_afwijkingen/</a:t>
            </a:r>
            <a:r>
              <a:rPr lang="nl-NL" alt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Stoornissen in zintuigen: oog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Maculadegeneratie (slecht zicht/ wazig zien)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Achteruitgang gele vlek</a:t>
            </a:r>
          </a:p>
          <a:p>
            <a:pPr lvl="1"/>
            <a:r>
              <a:rPr lang="nl-NL" altLang="nl-NL" dirty="0" smtClean="0"/>
              <a:t>Droge vorm (ouderdom) en natte vorm (lekkage vaten)</a:t>
            </a:r>
          </a:p>
          <a:p>
            <a:pPr lvl="1"/>
            <a:r>
              <a:rPr lang="nl-NL" altLang="nl-NL" dirty="0" smtClean="0"/>
              <a:t>Natte vorm behandelbaar met medicatie die lekkage remt (injectie in oogbol)</a:t>
            </a:r>
          </a:p>
          <a:p>
            <a:pPr lvl="1"/>
            <a:r>
              <a:rPr lang="nl-NL" altLang="nl-NL" dirty="0" smtClean="0"/>
              <a:t>Leidt niet tot totale blindheid, maar vlek / troebeling in centrum gezichtsveld</a:t>
            </a:r>
          </a:p>
        </p:txBody>
      </p:sp>
    </p:spTree>
    <p:extLst>
      <p:ext uri="{BB962C8B-B14F-4D97-AF65-F5344CB8AC3E}">
        <p14:creationId xmlns:p14="http://schemas.microsoft.com/office/powerpoint/2010/main" val="11277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284538"/>
            <a:ext cx="3590925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3188"/>
            <a:ext cx="31813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787900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Slechtziendheid</a:t>
            </a:r>
            <a:r>
              <a:rPr lang="en-US" dirty="0" smtClean="0"/>
              <a:t> en </a:t>
            </a:r>
            <a:r>
              <a:rPr lang="en-US" dirty="0" err="1" smtClean="0"/>
              <a:t>blindheid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7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113"/>
            <a:ext cx="4103688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425825"/>
            <a:ext cx="51514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hthoek 1"/>
          <p:cNvSpPr>
            <a:spLocks noChangeArrowheads="1"/>
          </p:cNvSpPr>
          <p:nvPr/>
        </p:nvSpPr>
        <p:spPr bwMode="auto">
          <a:xfrm>
            <a:off x="0" y="3454400"/>
            <a:ext cx="3992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4"/>
              </a:rPr>
              <a:t>http://www.oogartsen.nl/oogartsen/glasvocht_netvlies/macula_degeneratie_md_amd/</a:t>
            </a:r>
            <a:r>
              <a:rPr lang="nl-NL" alt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Verwondingen</a:t>
            </a:r>
          </a:p>
          <a:p>
            <a:pPr lvl="1" eaLnBrk="1" hangingPunct="1"/>
            <a:r>
              <a:rPr lang="nl-NL" altLang="nl-NL" smtClean="0"/>
              <a:t>Vuiltje, nb pas op met metaal en vastzitten</a:t>
            </a:r>
          </a:p>
          <a:p>
            <a:pPr lvl="1" eaLnBrk="1" hangingPunct="1"/>
            <a:r>
              <a:rPr lang="nl-NL" altLang="nl-NL" smtClean="0"/>
              <a:t>Ernstig:</a:t>
            </a:r>
          </a:p>
          <a:p>
            <a:pPr lvl="2" eaLnBrk="1" hangingPunct="1"/>
            <a:r>
              <a:rPr lang="nl-NL" altLang="nl-NL" smtClean="0"/>
              <a:t>Bloedingen</a:t>
            </a:r>
          </a:p>
          <a:p>
            <a:pPr lvl="2" eaLnBrk="1" hangingPunct="1"/>
            <a:r>
              <a:rPr lang="nl-NL" altLang="nl-NL" smtClean="0"/>
              <a:t>Pupil niet meer rond</a:t>
            </a:r>
          </a:p>
          <a:p>
            <a:pPr lvl="2" eaLnBrk="1" hangingPunct="1"/>
            <a:r>
              <a:rPr lang="nl-NL" altLang="nl-NL" smtClean="0"/>
              <a:t>Forse zwelling</a:t>
            </a:r>
          </a:p>
          <a:p>
            <a:pPr lvl="2" eaLnBrk="1" hangingPunct="1"/>
            <a:r>
              <a:rPr lang="nl-NL" altLang="nl-NL" smtClean="0"/>
              <a:t>Verlies gezichtsvermogen</a:t>
            </a:r>
          </a:p>
          <a:p>
            <a:pPr lvl="1" eaLnBrk="1" hangingPunct="1"/>
            <a:r>
              <a:rPr lang="nl-NL" altLang="nl-NL" smtClean="0"/>
              <a:t>Zittend naar ziekenhuis, geen drukkend verband</a:t>
            </a:r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80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Scheelzien</a:t>
            </a:r>
          </a:p>
          <a:p>
            <a:pPr lvl="1" eaLnBrk="1" hangingPunct="1"/>
            <a:r>
              <a:rPr lang="nl-NL" altLang="nl-NL" smtClean="0"/>
              <a:t>Let op lichtvlek</a:t>
            </a:r>
          </a:p>
          <a:p>
            <a:pPr lvl="1" eaLnBrk="1" hangingPunct="1"/>
            <a:r>
              <a:rPr lang="nl-NL" altLang="nl-NL" smtClean="0"/>
              <a:t>Door afwijkende aanspanning oogspieren, bijv. minder functionerend oog niet goed meegenomen</a:t>
            </a:r>
          </a:p>
          <a:p>
            <a:pPr lvl="1" eaLnBrk="1" hangingPunct="1"/>
            <a:r>
              <a:rPr lang="nl-NL" altLang="nl-NL" smtClean="0"/>
              <a:t>Uitschakeling bij dubbelbeelden: lui oog = amblyopie</a:t>
            </a:r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856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Links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>
                <a:hlinkClick r:id="rId2"/>
              </a:rPr>
              <a:t>http://mijn.bsl.nl/mijn-bsl/boeken/ouderengeneeskunde---9789031379675/deel-ii-klachten/verminderde-visus-en-slechthorendheid/3709598.html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6310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oog_bo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6849"/>
            <a:ext cx="83534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hoek 1"/>
          <p:cNvSpPr>
            <a:spLocks noChangeArrowheads="1"/>
          </p:cNvSpPr>
          <p:nvPr/>
        </p:nvSpPr>
        <p:spPr bwMode="auto">
          <a:xfrm>
            <a:off x="215900" y="115888"/>
            <a:ext cx="871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http://www.oogartsen.nl/oogartsen/hoornvlies_slijmvlies/bouw_functie_cornea_conjunctiva_bindvlies/</a:t>
            </a:r>
            <a:r>
              <a:rPr lang="nl-NL" altLang="nl-NL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5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estand:Gray88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425"/>
            <a:ext cx="6191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fov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Gray8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19" y="0"/>
            <a:ext cx="418898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hoek 1"/>
          <p:cNvSpPr>
            <a:spLocks noChangeArrowheads="1"/>
          </p:cNvSpPr>
          <p:nvPr/>
        </p:nvSpPr>
        <p:spPr bwMode="auto">
          <a:xfrm>
            <a:off x="6191250" y="4611688"/>
            <a:ext cx="2952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6"/>
              </a:rPr>
              <a:t>http://www.oogartsen.nl/oogartsen/glasvocht_netvlies/bouw_functie_retina_vaatvlies/</a:t>
            </a:r>
            <a:r>
              <a:rPr lang="nl-NL" alt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7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nl-BE" altLang="nl-NL"/>
          </a:p>
        </p:txBody>
      </p:sp>
      <p:sp>
        <p:nvSpPr>
          <p:cNvPr id="1945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16913" y="1052513"/>
            <a:ext cx="287337" cy="287337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nl-BE" altLang="nl-NL"/>
          </a:p>
        </p:txBody>
      </p:sp>
      <p:pic>
        <p:nvPicPr>
          <p:cNvPr id="19460" name="Picture 6" descr="BG3_LB105_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0488"/>
            <a:ext cx="7966075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23850" y="6092825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BE" altLang="nl-NL" sz="1400" b="0" i="1">
                <a:latin typeface="Verdana" pitchFamily="34" charset="0"/>
              </a:rPr>
              <a:t>Vorming en afvoer van traanvocht (schematisch)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>
            <a:off x="6915150" y="1562100"/>
            <a:ext cx="1725613" cy="403225"/>
          </a:xfrm>
          <a:prstGeom prst="borderCallout1">
            <a:avLst>
              <a:gd name="adj1" fmla="val 28347"/>
              <a:gd name="adj2" fmla="val -4417"/>
              <a:gd name="adj3" fmla="val 66931"/>
              <a:gd name="adj4" fmla="val -213431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Traanklier</a:t>
            </a:r>
          </a:p>
        </p:txBody>
      </p:sp>
      <p:sp>
        <p:nvSpPr>
          <p:cNvPr id="19463" name="AutoShape 9"/>
          <p:cNvSpPr>
            <a:spLocks/>
          </p:cNvSpPr>
          <p:nvPr/>
        </p:nvSpPr>
        <p:spPr bwMode="auto">
          <a:xfrm>
            <a:off x="6754813" y="2098675"/>
            <a:ext cx="1879600" cy="403225"/>
          </a:xfrm>
          <a:prstGeom prst="borderCallout1">
            <a:avLst>
              <a:gd name="adj1" fmla="val 28347"/>
              <a:gd name="adj2" fmla="val -4056"/>
              <a:gd name="adj3" fmla="val 34644"/>
              <a:gd name="adj4" fmla="val -183616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Afvoerbuisjes</a:t>
            </a:r>
          </a:p>
        </p:txBody>
      </p:sp>
      <p:sp>
        <p:nvSpPr>
          <p:cNvPr id="19464" name="AutoShape 10"/>
          <p:cNvSpPr>
            <a:spLocks/>
          </p:cNvSpPr>
          <p:nvPr/>
        </p:nvSpPr>
        <p:spPr bwMode="auto">
          <a:xfrm>
            <a:off x="6653213" y="2679700"/>
            <a:ext cx="1995487" cy="403225"/>
          </a:xfrm>
          <a:prstGeom prst="borderCallout1">
            <a:avLst>
              <a:gd name="adj1" fmla="val 28347"/>
              <a:gd name="adj2" fmla="val -3819"/>
              <a:gd name="adj3" fmla="val 156694"/>
              <a:gd name="adj4" fmla="val -28162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Traankanaaltje</a:t>
            </a:r>
          </a:p>
        </p:txBody>
      </p:sp>
      <p:sp>
        <p:nvSpPr>
          <p:cNvPr id="19465" name="AutoShape 11"/>
          <p:cNvSpPr>
            <a:spLocks/>
          </p:cNvSpPr>
          <p:nvPr/>
        </p:nvSpPr>
        <p:spPr bwMode="auto">
          <a:xfrm>
            <a:off x="2657475" y="4972050"/>
            <a:ext cx="1725613" cy="403225"/>
          </a:xfrm>
          <a:prstGeom prst="borderCallout1">
            <a:avLst>
              <a:gd name="adj1" fmla="val 28347"/>
              <a:gd name="adj2" fmla="val 104417"/>
              <a:gd name="adj3" fmla="val -159843"/>
              <a:gd name="adj4" fmla="val 231921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Traanzakje</a:t>
            </a:r>
          </a:p>
        </p:txBody>
      </p:sp>
      <p:sp>
        <p:nvSpPr>
          <p:cNvPr id="19466" name="AutoShape 12"/>
          <p:cNvSpPr>
            <a:spLocks/>
          </p:cNvSpPr>
          <p:nvPr/>
        </p:nvSpPr>
        <p:spPr bwMode="auto">
          <a:xfrm>
            <a:off x="2627313" y="5551488"/>
            <a:ext cx="1725612" cy="403225"/>
          </a:xfrm>
          <a:prstGeom prst="borderCallout1">
            <a:avLst>
              <a:gd name="adj1" fmla="val 28347"/>
              <a:gd name="adj2" fmla="val 104417"/>
              <a:gd name="adj3" fmla="val 84644"/>
              <a:gd name="adj4" fmla="val 234407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oval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Traanbuisje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23850" y="260350"/>
            <a:ext cx="7848600" cy="915988"/>
          </a:xfrm>
          <a:prstGeom prst="rect">
            <a:avLst/>
          </a:prstGeom>
          <a:solidFill>
            <a:srgbClr val="4B70F7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BE" altLang="nl-NL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Snotteren</a:t>
            </a:r>
            <a:r>
              <a:rPr lang="nl-BE" altLang="nl-NL" b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: traanvocht verdampt niet voldoende in de neusholte;</a:t>
            </a:r>
          </a:p>
          <a:p>
            <a:pPr eaLnBrk="1" hangingPunct="1"/>
            <a:r>
              <a:rPr lang="nl-BE" altLang="nl-NL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Huilen</a:t>
            </a:r>
            <a:r>
              <a:rPr lang="nl-BE" altLang="nl-NL" b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: meer traanvocht produceren dan traankanaaltjes kunnen verwerken.</a:t>
            </a:r>
            <a:endParaRPr lang="nl-NL" altLang="nl-NL" b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468" name="AutoShape 14"/>
          <p:cNvSpPr>
            <a:spLocks/>
          </p:cNvSpPr>
          <p:nvPr/>
        </p:nvSpPr>
        <p:spPr bwMode="auto">
          <a:xfrm>
            <a:off x="7124700" y="5384800"/>
            <a:ext cx="1995488" cy="403225"/>
          </a:xfrm>
          <a:prstGeom prst="borderCallout1">
            <a:avLst>
              <a:gd name="adj1" fmla="val 28347"/>
              <a:gd name="adj2" fmla="val -3819"/>
              <a:gd name="adj3" fmla="val 228347"/>
              <a:gd name="adj4" fmla="val -15116"/>
            </a:avLst>
          </a:prstGeom>
          <a:solidFill>
            <a:srgbClr val="339966"/>
          </a:solidFill>
          <a:ln w="12700" algn="ctr">
            <a:solidFill>
              <a:srgbClr val="3399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BE" altLang="nl-NL" b="0">
                <a:solidFill>
                  <a:schemeClr val="bg1"/>
                </a:solidFill>
                <a:latin typeface="Verdana" pitchFamily="34" charset="0"/>
              </a:rPr>
              <a:t>Naar neusholte</a:t>
            </a:r>
          </a:p>
        </p:txBody>
      </p:sp>
    </p:spTree>
    <p:extLst>
      <p:ext uri="{BB962C8B-B14F-4D97-AF65-F5344CB8AC3E}">
        <p14:creationId xmlns:p14="http://schemas.microsoft.com/office/powerpoint/2010/main" val="3381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Slechtziend</a:t>
            </a:r>
            <a:r>
              <a:rPr lang="en-US" dirty="0" smtClean="0"/>
              <a:t> of blind?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</a:t>
            </a:r>
            <a:r>
              <a:rPr lang="en-US" dirty="0" err="1" smtClean="0"/>
              <a:t>hulpmiddelen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&lt;30% </a:t>
            </a:r>
            <a:r>
              <a:rPr lang="en-US" dirty="0" err="1" smtClean="0"/>
              <a:t>slechtziend</a:t>
            </a:r>
            <a:endParaRPr lang="en-US" dirty="0" smtClean="0"/>
          </a:p>
          <a:p>
            <a:r>
              <a:rPr lang="en-US" dirty="0" smtClean="0"/>
              <a:t>&lt;10% </a:t>
            </a:r>
            <a:r>
              <a:rPr lang="en-US" dirty="0" err="1" smtClean="0"/>
              <a:t>ernstig</a:t>
            </a:r>
            <a:r>
              <a:rPr lang="en-US" dirty="0" smtClean="0"/>
              <a:t> </a:t>
            </a:r>
            <a:r>
              <a:rPr lang="en-US" dirty="0" err="1" smtClean="0"/>
              <a:t>slechtziend</a:t>
            </a:r>
            <a:endParaRPr lang="en-US" dirty="0" smtClean="0"/>
          </a:p>
          <a:p>
            <a:r>
              <a:rPr lang="en-US" dirty="0" smtClean="0"/>
              <a:t>&lt;0,05% blind</a:t>
            </a:r>
          </a:p>
          <a:p>
            <a:endParaRPr lang="en-US" dirty="0"/>
          </a:p>
          <a:p>
            <a:r>
              <a:rPr lang="en-US" dirty="0" err="1" smtClean="0"/>
              <a:t>Allerlei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r>
              <a:rPr lang="en-US" dirty="0" smtClean="0"/>
              <a:t> van (</a:t>
            </a:r>
            <a:r>
              <a:rPr lang="en-US" dirty="0" err="1" smtClean="0"/>
              <a:t>slecht</a:t>
            </a:r>
            <a:r>
              <a:rPr lang="en-US" dirty="0" smtClean="0"/>
              <a:t>) </a:t>
            </a:r>
            <a:r>
              <a:rPr lang="en-US" dirty="0" err="1" smtClean="0"/>
              <a:t>zien</a:t>
            </a:r>
            <a:r>
              <a:rPr lang="en-US" dirty="0" smtClean="0"/>
              <a:t> &gt; </a:t>
            </a:r>
            <a:r>
              <a:rPr lang="en-US" dirty="0" err="1" smtClean="0"/>
              <a:t>uitval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</a:t>
            </a:r>
            <a:r>
              <a:rPr lang="en-US" dirty="0" err="1" smtClean="0"/>
              <a:t>gezichtsveld</a:t>
            </a:r>
            <a:r>
              <a:rPr lang="en-US" dirty="0" smtClean="0"/>
              <a:t>, </a:t>
            </a:r>
            <a:r>
              <a:rPr lang="en-US" dirty="0" err="1" smtClean="0"/>
              <a:t>kijken</a:t>
            </a:r>
            <a:r>
              <a:rPr lang="en-US" dirty="0" smtClean="0"/>
              <a:t> door </a:t>
            </a:r>
            <a:r>
              <a:rPr lang="en-US" dirty="0" err="1" smtClean="0"/>
              <a:t>beslagen</a:t>
            </a:r>
            <a:r>
              <a:rPr lang="en-US" dirty="0" smtClean="0"/>
              <a:t> </a:t>
            </a:r>
            <a:r>
              <a:rPr lang="en-US" dirty="0" err="1" smtClean="0"/>
              <a:t>ruit</a:t>
            </a:r>
            <a:r>
              <a:rPr lang="en-US" dirty="0" smtClean="0"/>
              <a:t>, </a:t>
            </a:r>
            <a:r>
              <a:rPr lang="en-US" dirty="0" err="1" smtClean="0"/>
              <a:t>snelle</a:t>
            </a:r>
            <a:r>
              <a:rPr lang="en-US" dirty="0" smtClean="0"/>
              <a:t> </a:t>
            </a:r>
            <a:r>
              <a:rPr lang="en-US" dirty="0" err="1" smtClean="0"/>
              <a:t>verblinding</a:t>
            </a:r>
            <a:r>
              <a:rPr lang="en-US" dirty="0" smtClean="0"/>
              <a:t> door </a:t>
            </a:r>
            <a:r>
              <a:rPr lang="en-US" dirty="0" err="1" smtClean="0"/>
              <a:t>licht</a:t>
            </a:r>
            <a:r>
              <a:rPr lang="en-US" dirty="0" smtClean="0"/>
              <a:t>, </a:t>
            </a:r>
            <a:r>
              <a:rPr lang="en-US" dirty="0" err="1" smtClean="0"/>
              <a:t>kokerzien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8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nl-NL" altLang="nl-NL" dirty="0" smtClean="0"/>
              <a:t>Oogontsteking</a:t>
            </a:r>
          </a:p>
          <a:p>
            <a:pPr eaLnBrk="1" hangingPunct="1"/>
            <a:r>
              <a:rPr lang="en-US" altLang="nl-NL" dirty="0" smtClean="0"/>
              <a:t>Entropion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ectopion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gedraaid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ooglid</a:t>
            </a:r>
            <a:r>
              <a:rPr lang="en-US" altLang="nl-NL" dirty="0" smtClean="0"/>
              <a:t>)</a:t>
            </a:r>
            <a:endParaRPr lang="nl-NL" altLang="nl-NL" dirty="0" smtClean="0"/>
          </a:p>
          <a:p>
            <a:r>
              <a:rPr lang="nl-NL" altLang="nl-NL" dirty="0" smtClean="0"/>
              <a:t>Cataract / grijze staar</a:t>
            </a:r>
          </a:p>
          <a:p>
            <a:r>
              <a:rPr lang="nl-NL" altLang="nl-NL" dirty="0" smtClean="0"/>
              <a:t>Glaucoom (schade aan oogzenuw)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Netvliesloslating</a:t>
            </a:r>
          </a:p>
          <a:p>
            <a:pPr eaLnBrk="1" hangingPunct="1"/>
            <a:r>
              <a:rPr lang="nl-NL" altLang="nl-NL" dirty="0" smtClean="0"/>
              <a:t>Verziendheid en bijziendheid</a:t>
            </a:r>
          </a:p>
          <a:p>
            <a:pPr eaLnBrk="1" hangingPunct="1"/>
            <a:r>
              <a:rPr lang="nl-NL" altLang="nl-NL" dirty="0" smtClean="0"/>
              <a:t>Maculadegeneratie (netvlies veroudering)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Verwondingen</a:t>
            </a:r>
          </a:p>
          <a:p>
            <a:pPr eaLnBrk="1" hangingPunct="1"/>
            <a:r>
              <a:rPr lang="nl-NL" altLang="nl-NL" dirty="0" smtClean="0"/>
              <a:t>Netvliesbeschadiging</a:t>
            </a:r>
          </a:p>
          <a:p>
            <a:pPr eaLnBrk="1" hangingPunct="1"/>
            <a:r>
              <a:rPr lang="nl-NL" altLang="nl-NL" dirty="0" smtClean="0"/>
              <a:t>Scheelzien</a:t>
            </a:r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6845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068638"/>
            <a:ext cx="5580062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Stoornissen in zintuigen: oog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Oogontsteking</a:t>
            </a:r>
          </a:p>
          <a:p>
            <a:pPr lvl="1" eaLnBrk="1" hangingPunct="1"/>
            <a:r>
              <a:rPr lang="nl-NL" altLang="nl-NL" dirty="0" smtClean="0"/>
              <a:t>Conjunctivitis (slijmvlies ontsteking)</a:t>
            </a:r>
            <a:endParaRPr lang="nl-NL" altLang="nl-NL" dirty="0" smtClean="0"/>
          </a:p>
          <a:p>
            <a:pPr lvl="2" eaLnBrk="1" hangingPunct="1"/>
            <a:r>
              <a:rPr lang="nl-NL" altLang="nl-NL" dirty="0" smtClean="0"/>
              <a:t>Viraal</a:t>
            </a:r>
          </a:p>
          <a:p>
            <a:pPr lvl="2" eaLnBrk="1" hangingPunct="1"/>
            <a:r>
              <a:rPr lang="nl-NL" altLang="nl-NL" dirty="0" smtClean="0"/>
              <a:t>Bacterieel</a:t>
            </a:r>
          </a:p>
          <a:p>
            <a:pPr lvl="1" eaLnBrk="1" hangingPunct="1"/>
            <a:r>
              <a:rPr lang="en-US" altLang="nl-NL" dirty="0" smtClean="0"/>
              <a:t>Keratitis (</a:t>
            </a:r>
            <a:r>
              <a:rPr lang="en-US" altLang="nl-NL" dirty="0" err="1" smtClean="0"/>
              <a:t>hoornvlies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ontsteking</a:t>
            </a:r>
            <a:r>
              <a:rPr lang="en-US" altLang="nl-NL" dirty="0" smtClean="0"/>
              <a:t>)</a:t>
            </a:r>
            <a:endParaRPr lang="en-US" altLang="nl-NL" dirty="0" smtClean="0"/>
          </a:p>
          <a:p>
            <a:pPr lvl="2" eaLnBrk="1" hangingPunct="1"/>
            <a:r>
              <a:rPr lang="en-US" altLang="nl-NL" dirty="0" smtClean="0"/>
              <a:t>UV</a:t>
            </a:r>
          </a:p>
          <a:p>
            <a:pPr lvl="2" eaLnBrk="1" hangingPunct="1"/>
            <a:r>
              <a:rPr lang="en-US" altLang="nl-NL" dirty="0" smtClean="0"/>
              <a:t>Herpes simplex</a:t>
            </a: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  <p:sp>
        <p:nvSpPr>
          <p:cNvPr id="8197" name="Rechthoek 1"/>
          <p:cNvSpPr>
            <a:spLocks noChangeArrowheads="1"/>
          </p:cNvSpPr>
          <p:nvPr/>
        </p:nvSpPr>
        <p:spPr bwMode="auto">
          <a:xfrm>
            <a:off x="-39688" y="5289550"/>
            <a:ext cx="380682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>
                <a:hlinkClick r:id="rId3"/>
              </a:rPr>
              <a:t>http://www.oogartsen.nl/oogartsen/hoornvlies_slijmvlies/conjunctivitis_ontsteking_infectie_bindvlies/</a:t>
            </a:r>
            <a:r>
              <a:rPr lang="nl-NL" alt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Ectropion en entropion</a:t>
            </a:r>
            <a:endParaRPr lang="nl-NL" altLang="nl-NL" smtClean="0"/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err="1" smtClean="0"/>
              <a:t>Oogleden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naar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buiten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gedraaid</a:t>
            </a:r>
            <a:r>
              <a:rPr lang="en-US" altLang="nl-NL" dirty="0" smtClean="0"/>
              <a:t> (ectropion)</a:t>
            </a:r>
            <a:endParaRPr lang="en-US" altLang="nl-NL" dirty="0" smtClean="0"/>
          </a:p>
          <a:p>
            <a:pPr lvl="1"/>
            <a:r>
              <a:rPr lang="en-US" altLang="nl-NL" dirty="0" err="1" smtClean="0"/>
              <a:t>Tranende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ogen</a:t>
            </a:r>
            <a:endParaRPr lang="en-US" altLang="nl-NL" dirty="0" smtClean="0"/>
          </a:p>
          <a:p>
            <a:pPr lvl="1"/>
            <a:r>
              <a:rPr lang="en-US" altLang="nl-NL" dirty="0" err="1" smtClean="0"/>
              <a:t>Risico</a:t>
            </a:r>
            <a:r>
              <a:rPr lang="en-US" altLang="nl-NL" dirty="0" smtClean="0"/>
              <a:t> op conjunctivitis</a:t>
            </a:r>
            <a:endParaRPr lang="nl-NL" altLang="nl-NL" dirty="0" smtClean="0"/>
          </a:p>
          <a:p>
            <a:r>
              <a:rPr lang="en-US" altLang="nl-NL" dirty="0" err="1" smtClean="0"/>
              <a:t>Oogleden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naar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binnen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gedraaid</a:t>
            </a:r>
            <a:r>
              <a:rPr lang="en-US" altLang="nl-NL" dirty="0" smtClean="0"/>
              <a:t> (entropion)</a:t>
            </a:r>
            <a:endParaRPr lang="en-US" altLang="nl-NL" dirty="0" smtClean="0"/>
          </a:p>
          <a:p>
            <a:pPr lvl="1"/>
            <a:r>
              <a:rPr lang="en-US" altLang="nl-NL" dirty="0" err="1" smtClean="0"/>
              <a:t>Irritatie</a:t>
            </a:r>
            <a:r>
              <a:rPr lang="en-US" altLang="nl-NL" dirty="0" smtClean="0"/>
              <a:t> door </a:t>
            </a:r>
            <a:r>
              <a:rPr lang="en-US" altLang="nl-NL" dirty="0" err="1" smtClean="0"/>
              <a:t>wimpers</a:t>
            </a:r>
            <a:r>
              <a:rPr lang="en-US" altLang="nl-NL" dirty="0" smtClean="0"/>
              <a:t> &gt; </a:t>
            </a:r>
            <a:r>
              <a:rPr lang="en-US" altLang="nl-NL" dirty="0" err="1" smtClean="0"/>
              <a:t>ontsteking</a:t>
            </a:r>
            <a:endParaRPr lang="en-US" altLang="nl-NL" dirty="0" smtClean="0"/>
          </a:p>
          <a:p>
            <a:r>
              <a:rPr lang="en-US" altLang="nl-NL" dirty="0" err="1" smtClean="0"/>
              <a:t>Operatief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verhelpen</a:t>
            </a: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4606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434</Words>
  <Application>Microsoft Office PowerPoint</Application>
  <PresentationFormat>Diavoorstelling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GHZ pathologie zintuigen</vt:lpstr>
      <vt:lpstr>Slechtziendheid en blindheid</vt:lpstr>
      <vt:lpstr>PowerPoint-presentatie</vt:lpstr>
      <vt:lpstr>PowerPoint-presentatie</vt:lpstr>
      <vt:lpstr>PowerPoint-presentatie</vt:lpstr>
      <vt:lpstr>Slechtziend of blind?</vt:lpstr>
      <vt:lpstr>Stoornissen in zintuigen: oog</vt:lpstr>
      <vt:lpstr>Stoornissen in zintuigen: oog</vt:lpstr>
      <vt:lpstr>Ectropion en entropion</vt:lpstr>
      <vt:lpstr>Stoornissen in zintuigen: oog</vt:lpstr>
      <vt:lpstr>PowerPoint-presentatie</vt:lpstr>
      <vt:lpstr>PowerPoint-presentatie</vt:lpstr>
      <vt:lpstr>Stoornissen in zintuigen: oog</vt:lpstr>
      <vt:lpstr>PowerPoint-presentatie</vt:lpstr>
      <vt:lpstr>Netvliesloslating (ablatio)</vt:lpstr>
      <vt:lpstr>Netvliesbeschadiging</vt:lpstr>
      <vt:lpstr>PowerPoint-presentatie</vt:lpstr>
      <vt:lpstr>Stoornissen in zintuigen: oog</vt:lpstr>
      <vt:lpstr>PowerPoint-presentatie</vt:lpstr>
      <vt:lpstr>PowerPoint-presentatie</vt:lpstr>
      <vt:lpstr>Stoornissen in zintuigen: oog</vt:lpstr>
      <vt:lpstr>Stoornissen in zintuigen: oog</vt:lpstr>
      <vt:lpstr>Links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GHZ pathologie zintuigen</dc:title>
  <dc:creator>Drenth,G.</dc:creator>
  <cp:lastModifiedBy>E.H. Scheltens-Flink</cp:lastModifiedBy>
  <cp:revision>16</cp:revision>
  <dcterms:created xsi:type="dcterms:W3CDTF">2015-10-26T12:45:12Z</dcterms:created>
  <dcterms:modified xsi:type="dcterms:W3CDTF">2016-10-31T10:24:12Z</dcterms:modified>
</cp:coreProperties>
</file>